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21"/>
  </p:notesMasterIdLst>
  <p:sldIdLst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71" r:id="rId13"/>
    <p:sldId id="273" r:id="rId14"/>
    <p:sldId id="272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77" d="100"/>
          <a:sy n="77" d="100"/>
        </p:scale>
        <p:origin x="-91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55CBED-CA82-40F5-B9D8-00AA1C8C074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CEFF1C-A16C-4E1F-9EF9-8D4EBF122E29}">
      <dgm:prSet phldrT="[Текст]"/>
      <dgm:spPr/>
      <dgm:t>
        <a:bodyPr/>
        <a:lstStyle/>
        <a:p>
          <a:r>
            <a:rPr lang="ru-RU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Образовательная деятельность в ДОУ</a:t>
          </a:r>
          <a:endParaRPr lang="ru-RU" b="1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04995382-2862-4CD0-899E-29B905E8C3D6}" type="parTrans" cxnId="{D0F1E4D3-6915-4C8C-A551-2AE1B260135E}">
      <dgm:prSet/>
      <dgm:spPr/>
      <dgm:t>
        <a:bodyPr/>
        <a:lstStyle/>
        <a:p>
          <a:endParaRPr lang="ru-RU"/>
        </a:p>
      </dgm:t>
    </dgm:pt>
    <dgm:pt modelId="{C33DE079-CD45-4AF6-B4B8-ECCD7DB01DED}" type="sibTrans" cxnId="{D0F1E4D3-6915-4C8C-A551-2AE1B260135E}">
      <dgm:prSet/>
      <dgm:spPr/>
      <dgm:t>
        <a:bodyPr/>
        <a:lstStyle/>
        <a:p>
          <a:endParaRPr lang="ru-RU"/>
        </a:p>
      </dgm:t>
    </dgm:pt>
    <dgm:pt modelId="{133CB752-8E70-4FBA-ABC1-AAEC202A507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Совместная образовательная деятельность - СОД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20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(зона ближайшего развития)</a:t>
          </a:r>
          <a:endParaRPr lang="ru-RU" sz="2000" b="1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DFC755FC-E75D-4298-9B9B-6520777477AF}" type="parTrans" cxnId="{69392070-6237-4889-8ED0-75C7AC9628B4}">
      <dgm:prSet/>
      <dgm:spPr/>
      <dgm:t>
        <a:bodyPr/>
        <a:lstStyle/>
        <a:p>
          <a:endParaRPr lang="ru-RU"/>
        </a:p>
      </dgm:t>
    </dgm:pt>
    <dgm:pt modelId="{F04A17B4-C98F-4F23-B276-6BB403309B0C}" type="sibTrans" cxnId="{69392070-6237-4889-8ED0-75C7AC9628B4}">
      <dgm:prSet/>
      <dgm:spPr/>
      <dgm:t>
        <a:bodyPr/>
        <a:lstStyle/>
        <a:p>
          <a:endParaRPr lang="ru-RU"/>
        </a:p>
      </dgm:t>
    </dgm:pt>
    <dgm:pt modelId="{E1818486-1F61-4F2B-B5F9-F38D906EDE0C}">
      <dgm:prSet phldrT="[Текст]" custT="1"/>
      <dgm:spPr/>
      <dgm:t>
        <a:bodyPr/>
        <a:lstStyle/>
        <a:p>
          <a:r>
            <a:rPr lang="ru-RU" sz="20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Организованная образовательная деятельность (ООД)</a:t>
          </a:r>
          <a:endParaRPr lang="ru-RU" sz="2000" b="1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70EA9275-A718-4B7C-B4F6-4FB77528F794}" type="parTrans" cxnId="{77490DD1-847A-4EC9-BCD8-E57495B15C3B}">
      <dgm:prSet/>
      <dgm:spPr/>
      <dgm:t>
        <a:bodyPr/>
        <a:lstStyle/>
        <a:p>
          <a:endParaRPr lang="ru-RU"/>
        </a:p>
      </dgm:t>
    </dgm:pt>
    <dgm:pt modelId="{95BDDCB5-2856-4F71-ABCA-0FB16CA0B281}" type="sibTrans" cxnId="{77490DD1-847A-4EC9-BCD8-E57495B15C3B}">
      <dgm:prSet/>
      <dgm:spPr/>
      <dgm:t>
        <a:bodyPr/>
        <a:lstStyle/>
        <a:p>
          <a:endParaRPr lang="ru-RU"/>
        </a:p>
      </dgm:t>
    </dgm:pt>
    <dgm:pt modelId="{BB35E7BA-5FE5-4403-BDA6-E7A0161BED0B}">
      <dgm:prSet phldrT="[Текст]" custT="1"/>
      <dgm:spPr/>
      <dgm:t>
        <a:bodyPr/>
        <a:lstStyle/>
        <a:p>
          <a:r>
            <a:rPr lang="ru-RU" sz="20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Образовательная деятельность в режимных моментах</a:t>
          </a:r>
          <a:endParaRPr lang="ru-RU" sz="2000" b="1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69C21F6F-1E11-4B36-9873-CE4392C4D654}" type="parTrans" cxnId="{EECBB68D-B082-4CA4-A829-530DAFA76D76}">
      <dgm:prSet/>
      <dgm:spPr/>
      <dgm:t>
        <a:bodyPr/>
        <a:lstStyle/>
        <a:p>
          <a:endParaRPr lang="ru-RU"/>
        </a:p>
      </dgm:t>
    </dgm:pt>
    <dgm:pt modelId="{C8FF38E6-40DC-4294-9673-2AEACE0DF449}" type="sibTrans" cxnId="{EECBB68D-B082-4CA4-A829-530DAFA76D76}">
      <dgm:prSet/>
      <dgm:spPr/>
      <dgm:t>
        <a:bodyPr/>
        <a:lstStyle/>
        <a:p>
          <a:endParaRPr lang="ru-RU"/>
        </a:p>
      </dgm:t>
    </dgm:pt>
    <dgm:pt modelId="{66B72C30-3EF2-4F8A-A42A-8733E132E75D}">
      <dgm:prSet phldrT="[Текст]" custT="1"/>
      <dgm:spPr/>
      <dgm:t>
        <a:bodyPr/>
        <a:lstStyle/>
        <a:p>
          <a:r>
            <a:rPr lang="ru-RU" sz="16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Самостоятельная образовательная деятельность</a:t>
          </a:r>
        </a:p>
        <a:p>
          <a:r>
            <a:rPr lang="ru-RU" sz="1600" b="1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(уровень актуального развития)</a:t>
          </a:r>
          <a:endParaRPr lang="ru-RU" sz="1600" b="1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21A257FA-3EAE-4027-A8EA-8ABE560FD6E1}" type="parTrans" cxnId="{960F92D9-2D54-4C58-856C-2F0F1685FAA7}">
      <dgm:prSet/>
      <dgm:spPr/>
      <dgm:t>
        <a:bodyPr/>
        <a:lstStyle/>
        <a:p>
          <a:endParaRPr lang="ru-RU"/>
        </a:p>
      </dgm:t>
    </dgm:pt>
    <dgm:pt modelId="{A54E2D34-04DF-427B-BFB4-93B1299312A3}" type="sibTrans" cxnId="{960F92D9-2D54-4C58-856C-2F0F1685FAA7}">
      <dgm:prSet/>
      <dgm:spPr/>
      <dgm:t>
        <a:bodyPr/>
        <a:lstStyle/>
        <a:p>
          <a:endParaRPr lang="ru-RU"/>
        </a:p>
      </dgm:t>
    </dgm:pt>
    <dgm:pt modelId="{B9EDA250-F35C-4AEE-988F-4488FB3BE05E}" type="pres">
      <dgm:prSet presAssocID="{1D55CBED-CA82-40F5-B9D8-00AA1C8C074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F4AB399-2283-49A1-976B-A9F9D5DCD045}" type="pres">
      <dgm:prSet presAssocID="{C1CEFF1C-A16C-4E1F-9EF9-8D4EBF122E29}" presName="vertOne" presStyleCnt="0"/>
      <dgm:spPr/>
    </dgm:pt>
    <dgm:pt modelId="{416F35A8-8697-4EF6-83E8-826F2052B431}" type="pres">
      <dgm:prSet presAssocID="{C1CEFF1C-A16C-4E1F-9EF9-8D4EBF122E29}" presName="txOne" presStyleLbl="node0" presStyleIdx="0" presStyleCnt="1" custScaleY="60767" custLinFactY="-19800" custLinFactNeighborX="-1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CE1AC-0B8C-4DEE-A41D-7279B2D3F121}" type="pres">
      <dgm:prSet presAssocID="{C1CEFF1C-A16C-4E1F-9EF9-8D4EBF122E29}" presName="parTransOne" presStyleCnt="0"/>
      <dgm:spPr/>
    </dgm:pt>
    <dgm:pt modelId="{BEF09FCE-9587-44F9-AD8E-BCBEFC19C289}" type="pres">
      <dgm:prSet presAssocID="{C1CEFF1C-A16C-4E1F-9EF9-8D4EBF122E29}" presName="horzOne" presStyleCnt="0"/>
      <dgm:spPr/>
    </dgm:pt>
    <dgm:pt modelId="{2525C0BA-798F-4734-B0B5-6DBDA42CCAF9}" type="pres">
      <dgm:prSet presAssocID="{133CB752-8E70-4FBA-ABC1-AAEC202A5077}" presName="vertTwo" presStyleCnt="0"/>
      <dgm:spPr/>
    </dgm:pt>
    <dgm:pt modelId="{D7D4FD47-96FB-48FE-AFF7-0D7990DFE60B}" type="pres">
      <dgm:prSet presAssocID="{133CB752-8E70-4FBA-ABC1-AAEC202A5077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28A035-990F-4564-ABBA-7403B95D2C1F}" type="pres">
      <dgm:prSet presAssocID="{133CB752-8E70-4FBA-ABC1-AAEC202A5077}" presName="parTransTwo" presStyleCnt="0"/>
      <dgm:spPr/>
    </dgm:pt>
    <dgm:pt modelId="{8EADF5AC-700E-43CC-8EE3-D8CD8F9C08B1}" type="pres">
      <dgm:prSet presAssocID="{133CB752-8E70-4FBA-ABC1-AAEC202A5077}" presName="horzTwo" presStyleCnt="0"/>
      <dgm:spPr/>
    </dgm:pt>
    <dgm:pt modelId="{1FA4E046-4C48-4D13-B3A1-E625F1A71A62}" type="pres">
      <dgm:prSet presAssocID="{E1818486-1F61-4F2B-B5F9-F38D906EDE0C}" presName="vertThree" presStyleCnt="0"/>
      <dgm:spPr/>
    </dgm:pt>
    <dgm:pt modelId="{4F2B3DF0-B370-4CDA-A6D0-9F688906DA8D}" type="pres">
      <dgm:prSet presAssocID="{E1818486-1F61-4F2B-B5F9-F38D906EDE0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B223C5-C631-43FD-8716-44547AB9AE02}" type="pres">
      <dgm:prSet presAssocID="{E1818486-1F61-4F2B-B5F9-F38D906EDE0C}" presName="horzThree" presStyleCnt="0"/>
      <dgm:spPr/>
    </dgm:pt>
    <dgm:pt modelId="{FE7995E6-B99D-49FB-98E5-D2905B39DCFC}" type="pres">
      <dgm:prSet presAssocID="{95BDDCB5-2856-4F71-ABCA-0FB16CA0B281}" presName="sibSpaceThree" presStyleCnt="0"/>
      <dgm:spPr/>
    </dgm:pt>
    <dgm:pt modelId="{6C42C95A-F19A-44E1-8140-C8F20D03BEE2}" type="pres">
      <dgm:prSet presAssocID="{BB35E7BA-5FE5-4403-BDA6-E7A0161BED0B}" presName="vertThree" presStyleCnt="0"/>
      <dgm:spPr/>
    </dgm:pt>
    <dgm:pt modelId="{74AB47CE-363D-44B2-87CE-BA15C0E4DE5A}" type="pres">
      <dgm:prSet presAssocID="{BB35E7BA-5FE5-4403-BDA6-E7A0161BED0B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FAA80C-0CC5-4252-8A8E-D6CA95673C94}" type="pres">
      <dgm:prSet presAssocID="{BB35E7BA-5FE5-4403-BDA6-E7A0161BED0B}" presName="horzThree" presStyleCnt="0"/>
      <dgm:spPr/>
    </dgm:pt>
    <dgm:pt modelId="{C9EA3931-834A-4730-B157-355662A1C2EE}" type="pres">
      <dgm:prSet presAssocID="{F04A17B4-C98F-4F23-B276-6BB403309B0C}" presName="sibSpaceTwo" presStyleCnt="0"/>
      <dgm:spPr/>
    </dgm:pt>
    <dgm:pt modelId="{95517B31-72C8-483B-B883-57999D8A8F15}" type="pres">
      <dgm:prSet presAssocID="{66B72C30-3EF2-4F8A-A42A-8733E132E75D}" presName="vertTwo" presStyleCnt="0"/>
      <dgm:spPr/>
    </dgm:pt>
    <dgm:pt modelId="{29DC62F4-F018-4203-9FF0-98172363AF4D}" type="pres">
      <dgm:prSet presAssocID="{66B72C30-3EF2-4F8A-A42A-8733E132E75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82DB9A-A2CD-40B9-91AE-1C148E441EE4}" type="pres">
      <dgm:prSet presAssocID="{66B72C30-3EF2-4F8A-A42A-8733E132E75D}" presName="horzTwo" presStyleCnt="0"/>
      <dgm:spPr/>
    </dgm:pt>
  </dgm:ptLst>
  <dgm:cxnLst>
    <dgm:cxn modelId="{D0F1E4D3-6915-4C8C-A551-2AE1B260135E}" srcId="{1D55CBED-CA82-40F5-B9D8-00AA1C8C074C}" destId="{C1CEFF1C-A16C-4E1F-9EF9-8D4EBF122E29}" srcOrd="0" destOrd="0" parTransId="{04995382-2862-4CD0-899E-29B905E8C3D6}" sibTransId="{C33DE079-CD45-4AF6-B4B8-ECCD7DB01DED}"/>
    <dgm:cxn modelId="{2C1952A2-9682-4B34-891A-DBF61375DA22}" type="presOf" srcId="{BB35E7BA-5FE5-4403-BDA6-E7A0161BED0B}" destId="{74AB47CE-363D-44B2-87CE-BA15C0E4DE5A}" srcOrd="0" destOrd="0" presId="urn:microsoft.com/office/officeart/2005/8/layout/hierarchy4"/>
    <dgm:cxn modelId="{EECBB68D-B082-4CA4-A829-530DAFA76D76}" srcId="{133CB752-8E70-4FBA-ABC1-AAEC202A5077}" destId="{BB35E7BA-5FE5-4403-BDA6-E7A0161BED0B}" srcOrd="1" destOrd="0" parTransId="{69C21F6F-1E11-4B36-9873-CE4392C4D654}" sibTransId="{C8FF38E6-40DC-4294-9673-2AEACE0DF449}"/>
    <dgm:cxn modelId="{0CA6948A-0378-4B7A-8176-949C79C8EDC8}" type="presOf" srcId="{C1CEFF1C-A16C-4E1F-9EF9-8D4EBF122E29}" destId="{416F35A8-8697-4EF6-83E8-826F2052B431}" srcOrd="0" destOrd="0" presId="urn:microsoft.com/office/officeart/2005/8/layout/hierarchy4"/>
    <dgm:cxn modelId="{95B58AFB-95FC-409C-81AA-1F9A70852D20}" type="presOf" srcId="{1D55CBED-CA82-40F5-B9D8-00AA1C8C074C}" destId="{B9EDA250-F35C-4AEE-988F-4488FB3BE05E}" srcOrd="0" destOrd="0" presId="urn:microsoft.com/office/officeart/2005/8/layout/hierarchy4"/>
    <dgm:cxn modelId="{13A4697A-7D06-4855-AE93-58C2813374EF}" type="presOf" srcId="{E1818486-1F61-4F2B-B5F9-F38D906EDE0C}" destId="{4F2B3DF0-B370-4CDA-A6D0-9F688906DA8D}" srcOrd="0" destOrd="0" presId="urn:microsoft.com/office/officeart/2005/8/layout/hierarchy4"/>
    <dgm:cxn modelId="{960F92D9-2D54-4C58-856C-2F0F1685FAA7}" srcId="{C1CEFF1C-A16C-4E1F-9EF9-8D4EBF122E29}" destId="{66B72C30-3EF2-4F8A-A42A-8733E132E75D}" srcOrd="1" destOrd="0" parTransId="{21A257FA-3EAE-4027-A8EA-8ABE560FD6E1}" sibTransId="{A54E2D34-04DF-427B-BFB4-93B1299312A3}"/>
    <dgm:cxn modelId="{747247B0-75F2-4092-9CA1-C24024044FE5}" type="presOf" srcId="{66B72C30-3EF2-4F8A-A42A-8733E132E75D}" destId="{29DC62F4-F018-4203-9FF0-98172363AF4D}" srcOrd="0" destOrd="0" presId="urn:microsoft.com/office/officeart/2005/8/layout/hierarchy4"/>
    <dgm:cxn modelId="{69392070-6237-4889-8ED0-75C7AC9628B4}" srcId="{C1CEFF1C-A16C-4E1F-9EF9-8D4EBF122E29}" destId="{133CB752-8E70-4FBA-ABC1-AAEC202A5077}" srcOrd="0" destOrd="0" parTransId="{DFC755FC-E75D-4298-9B9B-6520777477AF}" sibTransId="{F04A17B4-C98F-4F23-B276-6BB403309B0C}"/>
    <dgm:cxn modelId="{77490DD1-847A-4EC9-BCD8-E57495B15C3B}" srcId="{133CB752-8E70-4FBA-ABC1-AAEC202A5077}" destId="{E1818486-1F61-4F2B-B5F9-F38D906EDE0C}" srcOrd="0" destOrd="0" parTransId="{70EA9275-A718-4B7C-B4F6-4FB77528F794}" sibTransId="{95BDDCB5-2856-4F71-ABCA-0FB16CA0B281}"/>
    <dgm:cxn modelId="{9F2C6B3E-D1AF-4E38-A53C-03918CDD87E2}" type="presOf" srcId="{133CB752-8E70-4FBA-ABC1-AAEC202A5077}" destId="{D7D4FD47-96FB-48FE-AFF7-0D7990DFE60B}" srcOrd="0" destOrd="0" presId="urn:microsoft.com/office/officeart/2005/8/layout/hierarchy4"/>
    <dgm:cxn modelId="{A956C653-0890-47AE-AB48-C3764A4C6AE3}" type="presParOf" srcId="{B9EDA250-F35C-4AEE-988F-4488FB3BE05E}" destId="{5F4AB399-2283-49A1-976B-A9F9D5DCD045}" srcOrd="0" destOrd="0" presId="urn:microsoft.com/office/officeart/2005/8/layout/hierarchy4"/>
    <dgm:cxn modelId="{0616A081-B9B0-4CED-BB2F-970B40350FDC}" type="presParOf" srcId="{5F4AB399-2283-49A1-976B-A9F9D5DCD045}" destId="{416F35A8-8697-4EF6-83E8-826F2052B431}" srcOrd="0" destOrd="0" presId="urn:microsoft.com/office/officeart/2005/8/layout/hierarchy4"/>
    <dgm:cxn modelId="{A27B942D-E6EE-44E2-AE6D-0291FB040C9B}" type="presParOf" srcId="{5F4AB399-2283-49A1-976B-A9F9D5DCD045}" destId="{242CE1AC-0B8C-4DEE-A41D-7279B2D3F121}" srcOrd="1" destOrd="0" presId="urn:microsoft.com/office/officeart/2005/8/layout/hierarchy4"/>
    <dgm:cxn modelId="{9D7CA34D-AFD3-40D3-80A2-73312E2DEB87}" type="presParOf" srcId="{5F4AB399-2283-49A1-976B-A9F9D5DCD045}" destId="{BEF09FCE-9587-44F9-AD8E-BCBEFC19C289}" srcOrd="2" destOrd="0" presId="urn:microsoft.com/office/officeart/2005/8/layout/hierarchy4"/>
    <dgm:cxn modelId="{10C03D27-10AF-41E2-A25D-11148990EA2E}" type="presParOf" srcId="{BEF09FCE-9587-44F9-AD8E-BCBEFC19C289}" destId="{2525C0BA-798F-4734-B0B5-6DBDA42CCAF9}" srcOrd="0" destOrd="0" presId="urn:microsoft.com/office/officeart/2005/8/layout/hierarchy4"/>
    <dgm:cxn modelId="{6CD8FA39-4125-4200-AD5A-1E130DEFDE9C}" type="presParOf" srcId="{2525C0BA-798F-4734-B0B5-6DBDA42CCAF9}" destId="{D7D4FD47-96FB-48FE-AFF7-0D7990DFE60B}" srcOrd="0" destOrd="0" presId="urn:microsoft.com/office/officeart/2005/8/layout/hierarchy4"/>
    <dgm:cxn modelId="{60F1444F-F6F0-4375-A3B3-015EB6E87F08}" type="presParOf" srcId="{2525C0BA-798F-4734-B0B5-6DBDA42CCAF9}" destId="{4928A035-990F-4564-ABBA-7403B95D2C1F}" srcOrd="1" destOrd="0" presId="urn:microsoft.com/office/officeart/2005/8/layout/hierarchy4"/>
    <dgm:cxn modelId="{6062DBFE-2B8A-4BED-86D7-1C62EB21848D}" type="presParOf" srcId="{2525C0BA-798F-4734-B0B5-6DBDA42CCAF9}" destId="{8EADF5AC-700E-43CC-8EE3-D8CD8F9C08B1}" srcOrd="2" destOrd="0" presId="urn:microsoft.com/office/officeart/2005/8/layout/hierarchy4"/>
    <dgm:cxn modelId="{D220F91E-9746-4AA5-A9C5-67DED4483CBA}" type="presParOf" srcId="{8EADF5AC-700E-43CC-8EE3-D8CD8F9C08B1}" destId="{1FA4E046-4C48-4D13-B3A1-E625F1A71A62}" srcOrd="0" destOrd="0" presId="urn:microsoft.com/office/officeart/2005/8/layout/hierarchy4"/>
    <dgm:cxn modelId="{A2918701-7F6A-4757-9A8A-85303B34CD1D}" type="presParOf" srcId="{1FA4E046-4C48-4D13-B3A1-E625F1A71A62}" destId="{4F2B3DF0-B370-4CDA-A6D0-9F688906DA8D}" srcOrd="0" destOrd="0" presId="urn:microsoft.com/office/officeart/2005/8/layout/hierarchy4"/>
    <dgm:cxn modelId="{678FDD37-D1E0-46B5-AF32-25BDCA8317E4}" type="presParOf" srcId="{1FA4E046-4C48-4D13-B3A1-E625F1A71A62}" destId="{71B223C5-C631-43FD-8716-44547AB9AE02}" srcOrd="1" destOrd="0" presId="urn:microsoft.com/office/officeart/2005/8/layout/hierarchy4"/>
    <dgm:cxn modelId="{0759BF4B-9734-462F-98C3-76272D366464}" type="presParOf" srcId="{8EADF5AC-700E-43CC-8EE3-D8CD8F9C08B1}" destId="{FE7995E6-B99D-49FB-98E5-D2905B39DCFC}" srcOrd="1" destOrd="0" presId="urn:microsoft.com/office/officeart/2005/8/layout/hierarchy4"/>
    <dgm:cxn modelId="{2688B61C-CAF2-4F3C-A654-07E8B8AF37C4}" type="presParOf" srcId="{8EADF5AC-700E-43CC-8EE3-D8CD8F9C08B1}" destId="{6C42C95A-F19A-44E1-8140-C8F20D03BEE2}" srcOrd="2" destOrd="0" presId="urn:microsoft.com/office/officeart/2005/8/layout/hierarchy4"/>
    <dgm:cxn modelId="{0A998D41-F2D8-41F7-B7DC-7ABD880EB372}" type="presParOf" srcId="{6C42C95A-F19A-44E1-8140-C8F20D03BEE2}" destId="{74AB47CE-363D-44B2-87CE-BA15C0E4DE5A}" srcOrd="0" destOrd="0" presId="urn:microsoft.com/office/officeart/2005/8/layout/hierarchy4"/>
    <dgm:cxn modelId="{7D852DF5-534D-47CB-8B96-E3425B00E5B8}" type="presParOf" srcId="{6C42C95A-F19A-44E1-8140-C8F20D03BEE2}" destId="{E2FAA80C-0CC5-4252-8A8E-D6CA95673C94}" srcOrd="1" destOrd="0" presId="urn:microsoft.com/office/officeart/2005/8/layout/hierarchy4"/>
    <dgm:cxn modelId="{60AD1D88-4ECD-463C-9506-6AD02160B5E1}" type="presParOf" srcId="{BEF09FCE-9587-44F9-AD8E-BCBEFC19C289}" destId="{C9EA3931-834A-4730-B157-355662A1C2EE}" srcOrd="1" destOrd="0" presId="urn:microsoft.com/office/officeart/2005/8/layout/hierarchy4"/>
    <dgm:cxn modelId="{B9E227D4-A23E-453B-852A-998C2911D301}" type="presParOf" srcId="{BEF09FCE-9587-44F9-AD8E-BCBEFC19C289}" destId="{95517B31-72C8-483B-B883-57999D8A8F15}" srcOrd="2" destOrd="0" presId="urn:microsoft.com/office/officeart/2005/8/layout/hierarchy4"/>
    <dgm:cxn modelId="{4A710E21-8955-47BF-B201-CE7FAB293F26}" type="presParOf" srcId="{95517B31-72C8-483B-B883-57999D8A8F15}" destId="{29DC62F4-F018-4203-9FF0-98172363AF4D}" srcOrd="0" destOrd="0" presId="urn:microsoft.com/office/officeart/2005/8/layout/hierarchy4"/>
    <dgm:cxn modelId="{2BCBE67B-64A5-452E-A428-F0E57B8DBDD6}" type="presParOf" srcId="{95517B31-72C8-483B-B883-57999D8A8F15}" destId="{F582DB9A-A2CD-40B9-91AE-1C148E441EE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6F35A8-8697-4EF6-83E8-826F2052B431}">
      <dsp:nvSpPr>
        <dsp:cNvPr id="0" name=""/>
        <dsp:cNvSpPr/>
      </dsp:nvSpPr>
      <dsp:spPr>
        <a:xfrm>
          <a:off x="40" y="0"/>
          <a:ext cx="8566985" cy="7769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Образовательная деятельность в ДОУ</a:t>
          </a:r>
          <a:endParaRPr lang="ru-RU" sz="3300" b="1" kern="1200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22795" y="22755"/>
        <a:ext cx="8521475" cy="731413"/>
      </dsp:txXfrm>
    </dsp:sp>
    <dsp:sp modelId="{D7D4FD47-96FB-48FE-AFF7-0D7990DFE60B}">
      <dsp:nvSpPr>
        <dsp:cNvPr id="0" name=""/>
        <dsp:cNvSpPr/>
      </dsp:nvSpPr>
      <dsp:spPr>
        <a:xfrm>
          <a:off x="983" y="946137"/>
          <a:ext cx="5596220" cy="1278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Совместная образовательная деятельность - СОД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(зона ближайшего развития)</a:t>
          </a:r>
          <a:endParaRPr lang="ru-RU" sz="2000" b="1" kern="1200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38430" y="983584"/>
        <a:ext cx="5521326" cy="1203634"/>
      </dsp:txXfrm>
    </dsp:sp>
    <dsp:sp modelId="{4F2B3DF0-B370-4CDA-A6D0-9F688906DA8D}">
      <dsp:nvSpPr>
        <dsp:cNvPr id="0" name=""/>
        <dsp:cNvSpPr/>
      </dsp:nvSpPr>
      <dsp:spPr>
        <a:xfrm>
          <a:off x="983" y="2391726"/>
          <a:ext cx="2740558" cy="1278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Организованная образовательная деятельность (ООД)</a:t>
          </a:r>
          <a:endParaRPr lang="ru-RU" sz="2000" b="1" kern="1200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38430" y="2429173"/>
        <a:ext cx="2665664" cy="1203634"/>
      </dsp:txXfrm>
    </dsp:sp>
    <dsp:sp modelId="{74AB47CE-363D-44B2-87CE-BA15C0E4DE5A}">
      <dsp:nvSpPr>
        <dsp:cNvPr id="0" name=""/>
        <dsp:cNvSpPr/>
      </dsp:nvSpPr>
      <dsp:spPr>
        <a:xfrm>
          <a:off x="2856645" y="2391726"/>
          <a:ext cx="2740558" cy="1278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Образовательная деятельность в режимных моментах</a:t>
          </a:r>
          <a:endParaRPr lang="ru-RU" sz="2000" b="1" kern="1200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2894092" y="2429173"/>
        <a:ext cx="2665664" cy="1203634"/>
      </dsp:txXfrm>
    </dsp:sp>
    <dsp:sp modelId="{29DC62F4-F018-4203-9FF0-98172363AF4D}">
      <dsp:nvSpPr>
        <dsp:cNvPr id="0" name=""/>
        <dsp:cNvSpPr/>
      </dsp:nvSpPr>
      <dsp:spPr>
        <a:xfrm>
          <a:off x="5827410" y="946137"/>
          <a:ext cx="2740558" cy="1278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Самостоятельная образовательная деятельность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none" spc="0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(уровень актуального развития)</a:t>
          </a:r>
          <a:endParaRPr lang="ru-RU" sz="1600" b="1" kern="1200" cap="none" spc="0" dirty="0">
            <a:ln w="0"/>
            <a:solidFill>
              <a:schemeClr val="accent6">
                <a:lumMod val="75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5864857" y="983584"/>
        <a:ext cx="2665664" cy="1203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6D5ED-2FF5-493A-99BA-292F2F985B4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49D86-B153-4439-AFA4-3C13CF73A2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25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12/11/2017 2:05 PM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0" y="8685213"/>
            <a:ext cx="6172200" cy="457200"/>
          </a:xfrm>
        </p:spPr>
        <p:txBody>
          <a:bodyPr/>
          <a:lstStyle/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algn="l" defTabSz="914400">
              <a:buNone/>
            </a:pPr>
            <a:endParaRPr lang="en-US" sz="5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6172199" y="8685213"/>
            <a:ext cx="684213" cy="457200"/>
          </a:xfrm>
        </p:spPr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08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ebobr.ru/index.php/lichnyj-kabinet/870dursun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Eyrp/EPM19DwEE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4pRU/6aFEqDqzs" TargetMode="External"/><Relationship Id="rId2" Type="http://schemas.openxmlformats.org/officeDocument/2006/relationships/hyperlink" Target="https://cloud.mail.ru/public/FGra/8ZXCUYQf2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62qC/4fetBU9MT" TargetMode="External"/><Relationship Id="rId2" Type="http://schemas.openxmlformats.org/officeDocument/2006/relationships/hyperlink" Target="https://cloud.mail.ru/public/Bk6M/FgrVd1baY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ebobr.ru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?gl=RU" TargetMode="External"/><Relationship Id="rId2" Type="http://schemas.openxmlformats.org/officeDocument/2006/relationships/hyperlink" Target="https://mail.ru/?from=logout&amp;amp;ref=mai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681913" cy="2244080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5400" b="0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  <a:t>Порядок размещения видеоматериалов на сайте </a:t>
            </a:r>
            <a:r>
              <a:rPr lang="en-US" sz="5400" b="0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  <a:t>webobr.ru</a:t>
            </a:r>
            <a:endParaRPr lang="ru-RU" sz="5400" b="0" i="0" spc="-150" dirty="0"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Calibri"/>
              <a:ea typeface="+mn-ea"/>
              <a:cs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25144"/>
            <a:ext cx="7681913" cy="1370012"/>
          </a:xfrm>
        </p:spPr>
        <p:txBody>
          <a:bodyPr>
            <a:normAutofit/>
          </a:bodyPr>
          <a:lstStyle/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0" i="0" dirty="0" err="1" smtClean="0">
                <a:solidFill>
                  <a:srgbClr val="000000"/>
                </a:solidFill>
              </a:rPr>
              <a:t>Хабибулина</a:t>
            </a:r>
            <a:r>
              <a:rPr lang="ru-RU" b="0" i="0" dirty="0" smtClean="0">
                <a:solidFill>
                  <a:srgbClr val="000000"/>
                </a:solidFill>
              </a:rPr>
              <a:t> Д.О., старший воспитатель МАДОУ № 92</a:t>
            </a:r>
            <a:endParaRPr lang="ru-RU" b="0" i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7880" r="33177" b="24352"/>
          <a:stretch/>
        </p:blipFill>
        <p:spPr>
          <a:xfrm>
            <a:off x="107504" y="476672"/>
            <a:ext cx="6408712" cy="51995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75096" y="6021288"/>
            <a:ext cx="38356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Зайти в окно запланировать событие</a:t>
            </a:r>
            <a:endParaRPr lang="ru-RU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1907704" y="4581128"/>
            <a:ext cx="3059722" cy="137921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2123728" y="94945"/>
            <a:ext cx="7344816" cy="664797"/>
          </a:xfrm>
          <a:prstGeom prst="rect">
            <a:avLst/>
          </a:prstGeom>
        </p:spPr>
        <p:txBody>
          <a:bodyPr/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161D32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ru-RU" b="1" spc="0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Загрузка ссылки на видео</a:t>
            </a:r>
            <a:endParaRPr lang="ru-RU" b="1" spc="0" dirty="0">
              <a:ln w="0"/>
              <a:solidFill>
                <a:schemeClr val="bg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8213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2" t="9852" r="24017" b="8517"/>
          <a:stretch/>
        </p:blipFill>
        <p:spPr>
          <a:xfrm>
            <a:off x="0" y="0"/>
            <a:ext cx="5976665" cy="5293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6156176" y="188640"/>
            <a:ext cx="2915816" cy="63367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Segoe" pitchFamily="34" charset="0"/>
              </a:rPr>
              <a:t>В разделе наименование указать вид СОД, возрастную группу, образовательную область, тему.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Segoe" pitchFamily="34" charset="0"/>
              </a:rPr>
              <a:t>В окне краткое описание вставить ссылку (нажав «скрепку» на панели. В выпавшем окне в строке </a:t>
            </a:r>
            <a:r>
              <a:rPr lang="en-US" sz="1200" dirty="0" smtClean="0">
                <a:solidFill>
                  <a:schemeClr val="tx1"/>
                </a:solidFill>
                <a:latin typeface="Segoe" pitchFamily="34" charset="0"/>
              </a:rPr>
              <a:t>URL </a:t>
            </a:r>
            <a:r>
              <a:rPr lang="ru-RU" sz="1200" dirty="0" smtClean="0">
                <a:solidFill>
                  <a:schemeClr val="tx1"/>
                </a:solidFill>
                <a:latin typeface="Segoe" pitchFamily="34" charset="0"/>
              </a:rPr>
              <a:t>вставить ссылку, в заголовке написать «видеоматериал», нажать подтвердить. Повторить действия со вставкой ссылки в окне краткое описание , вставляя ссылки на сопроводительные документы, соответственно озаглавив их: информационная карта, план СОД, рефлексивный отчет. Выберите категорию: т.к. нет категории ДО, следует выбрать категорию, схожую с названием Образовательной областью или деятельностью. Далее, прописать адрес, проставить текущее время начала события, окончание автоматически выставится. Нажать «создать событие».  Проверить, появилось ли видео на стене </a:t>
            </a:r>
          </a:p>
        </p:txBody>
      </p:sp>
    </p:spTree>
    <p:extLst>
      <p:ext uri="{BB962C8B-B14F-4D97-AF65-F5344CB8AC3E}">
        <p14:creationId xmlns:p14="http://schemas.microsoft.com/office/powerpoint/2010/main" val="859739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44824"/>
            <a:ext cx="8945339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ВАЖНО! 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 настройках профиля установить доступ: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«Участникам» либо, «Всем»</a:t>
            </a:r>
            <a:endParaRPr lang="ru-RU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Это же касается настроек 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доступности к файлам в хранилище: 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необходимо выбрать параметр: 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доступно всем, у кого есть ссылка</a:t>
            </a:r>
            <a:endParaRPr lang="ru-RU" sz="32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3613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211" b="11842"/>
          <a:stretch/>
        </p:blipFill>
        <p:spPr>
          <a:xfrm>
            <a:off x="227375" y="893621"/>
            <a:ext cx="6552728" cy="48245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50" y="116632"/>
            <a:ext cx="66777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Получение активной  ссылки на страницу</a:t>
            </a:r>
            <a:endParaRPr lang="ru-RU" sz="2800" b="1" cap="none" spc="0" dirty="0">
              <a:ln w="0"/>
              <a:solidFill>
                <a:schemeClr val="bg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680000">
            <a:off x="1475656" y="3933056"/>
            <a:ext cx="3456384" cy="20882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363834" y="6021288"/>
            <a:ext cx="385810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Зайти в окно редактировать профиль</a:t>
            </a:r>
            <a:endParaRPr lang="ru-RU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701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166" b="18997"/>
          <a:stretch/>
        </p:blipFill>
        <p:spPr>
          <a:xfrm>
            <a:off x="107504" y="476672"/>
            <a:ext cx="7560840" cy="51125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82087" y="6021288"/>
            <a:ext cx="28216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Зайти в окно настройки</a:t>
            </a:r>
            <a:endParaRPr lang="ru-RU" sz="20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3275856" y="2253483"/>
            <a:ext cx="1944216" cy="376780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264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168" r="31906" b="40938"/>
          <a:stretch/>
        </p:blipFill>
        <p:spPr>
          <a:xfrm>
            <a:off x="107504" y="260648"/>
            <a:ext cx="7560840" cy="5588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57970" y="5827393"/>
            <a:ext cx="35063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Скопировать, вставить в заявление</a:t>
            </a:r>
            <a:endParaRPr lang="ru-RU" sz="20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4716016" y="4941168"/>
            <a:ext cx="504056" cy="108012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663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-5873" t="-2953" r="44482" b="49059"/>
          <a:stretch/>
        </p:blipFill>
        <p:spPr>
          <a:xfrm>
            <a:off x="-540568" y="0"/>
            <a:ext cx="7484820" cy="525658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04048" y="5085184"/>
            <a:ext cx="35063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Скопировать, вставить в заявление к ранее добавленной ссылке (без пробела)</a:t>
            </a:r>
            <a:endParaRPr lang="ru-RU" sz="20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2915816" y="4941168"/>
            <a:ext cx="2304256" cy="7920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2897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778" y="2204864"/>
            <a:ext cx="836363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Активная ссылка на страницу должна выглядеть так</a:t>
            </a:r>
            <a:endParaRPr lang="ru-RU" sz="28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Стрелка вниз 3"/>
          <p:cNvSpPr/>
          <p:nvPr/>
        </p:nvSpPr>
        <p:spPr bwMode="auto">
          <a:xfrm>
            <a:off x="4075964" y="2924944"/>
            <a:ext cx="484632" cy="129614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6774" y="4725144"/>
            <a:ext cx="58783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webobr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index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php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lichnyj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kabinet</a:t>
            </a:r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/870</a:t>
            </a:r>
            <a:r>
              <a:rPr lang="en-US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dursun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905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240209"/>
              </p:ext>
            </p:extLst>
          </p:nvPr>
        </p:nvGraphicFramePr>
        <p:xfrm>
          <a:off x="539552" y="1196752"/>
          <a:ext cx="7920880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025"/>
                <a:gridCol w="4693855"/>
              </a:tblGrid>
              <a:tr h="2843399">
                <a:tc>
                  <a:txBody>
                    <a:bodyPr/>
                    <a:lstStyle/>
                    <a:p>
                      <a:r>
                        <a:rPr lang="ru-RU" dirty="0" smtClean="0"/>
                        <a:t>Почему </a:t>
                      </a:r>
                      <a:r>
                        <a:rPr lang="en-US" dirty="0" smtClean="0">
                          <a:effectLst>
                            <a:outerShdw blurRad="50800" dist="38100" dir="2700000" algn="tl">
                              <a:prstClr val="black">
                                <a:alpha val="40000"/>
                              </a:prstClr>
                            </a:outerShdw>
                          </a:effectLst>
                          <a:cs typeface="Arial"/>
                        </a:rPr>
                        <a:t>webobr.ru</a:t>
                      </a:r>
                      <a:r>
                        <a:rPr lang="ru-RU" dirty="0" smtClean="0">
                          <a:effectLst>
                            <a:outerShdw blurRad="50800" dist="38100" dir="2700000" algn="tl">
                              <a:prstClr val="black">
                                <a:alpha val="40000"/>
                              </a:prstClr>
                            </a:outerShdw>
                          </a:effectLst>
                          <a:cs typeface="Arial"/>
                        </a:rPr>
                        <a:t>?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Рекомендован МО и Н РТ ( Разъяснения по порядку приема аттестационных заявлений в Министерстве образования и науки Республики Татарстан в октябре  2017 года)</a:t>
                      </a:r>
                    </a:p>
                    <a:p>
                      <a:pPr algn="just"/>
                      <a:endParaRPr lang="ru-RU" dirty="0" smtClean="0"/>
                    </a:p>
                    <a:p>
                      <a:pPr algn="just"/>
                      <a:endParaRPr lang="ru-RU" dirty="0" smtClean="0"/>
                    </a:p>
                    <a:p>
                      <a:pPr algn="just"/>
                      <a:endParaRPr lang="ru-RU" dirty="0" smtClean="0"/>
                    </a:p>
                    <a:p>
                      <a:pPr algn="just"/>
                      <a:endParaRPr lang="ru-RU" dirty="0" smtClean="0"/>
                    </a:p>
                    <a:p>
                      <a:pPr algn="just"/>
                      <a:endParaRPr lang="ru-RU" dirty="0"/>
                    </a:p>
                  </a:txBody>
                  <a:tcPr/>
                </a:tc>
              </a:tr>
              <a:tr h="126105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размещает видеоматериалы</a:t>
                      </a:r>
                      <a:r>
                        <a:rPr lang="ru-RU" baseline="0" dirty="0" smtClean="0"/>
                        <a:t> в обязательном порядке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Педагоги, впервые </a:t>
                      </a:r>
                      <a:r>
                        <a:rPr lang="ru-RU" dirty="0" err="1" smtClean="0"/>
                        <a:t>аттестующиеся</a:t>
                      </a:r>
                      <a:r>
                        <a:rPr lang="ru-RU" dirty="0" smtClean="0"/>
                        <a:t> на заявленную категорию (первую</a:t>
                      </a:r>
                      <a:r>
                        <a:rPr lang="ru-RU" baseline="0" dirty="0" smtClean="0"/>
                        <a:t> или высшую)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Управляющая кнопка: сведения 5">
            <a:hlinkClick r:id="rId2" highlightClick="1"/>
            <a:hlinkHover r:id="rId2"/>
          </p:cNvPr>
          <p:cNvSpPr/>
          <p:nvPr/>
        </p:nvSpPr>
        <p:spPr bwMode="auto">
          <a:xfrm>
            <a:off x="7668344" y="2636912"/>
            <a:ext cx="648072" cy="720080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890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382000" cy="1329595"/>
          </a:xfrm>
        </p:spPr>
        <p:txBody>
          <a:bodyPr/>
          <a:lstStyle/>
          <a:p>
            <a:r>
              <a:rPr lang="ru-RU" b="1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Перечень обязательных материалов для загрузки</a:t>
            </a:r>
            <a:endParaRPr lang="ru-RU" b="1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2492896"/>
            <a:ext cx="8382000" cy="4032448"/>
          </a:xfrm>
        </p:spPr>
        <p:txBody>
          <a:bodyPr/>
          <a:lstStyle/>
          <a:p>
            <a:pPr lvl="0"/>
            <a:r>
              <a:rPr lang="ru-RU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информационная карта</a:t>
            </a:r>
          </a:p>
          <a:p>
            <a:pPr marL="0" lvl="0" indent="0">
              <a:buNone/>
            </a:pPr>
            <a:r>
              <a:rPr lang="ru-RU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  <a:p>
            <a:pPr lvl="0"/>
            <a:r>
              <a:rPr lang="ru-RU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план СОД</a:t>
            </a:r>
          </a:p>
          <a:p>
            <a:pPr marL="0" lvl="0" indent="0">
              <a:buNone/>
            </a:pPr>
            <a:endParaRPr lang="ru-RU" b="1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lvl="0"/>
            <a:r>
              <a:rPr lang="ru-RU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рефлексивный отчет</a:t>
            </a:r>
          </a:p>
          <a:p>
            <a:pPr marL="0" lvl="0" indent="0">
              <a:buNone/>
            </a:pPr>
            <a:endParaRPr lang="ru-RU" b="1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lvl="0"/>
            <a:r>
              <a:rPr lang="ru-RU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видео СОД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263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382000" cy="664797"/>
          </a:xfrm>
        </p:spPr>
        <p:txBody>
          <a:bodyPr/>
          <a:lstStyle/>
          <a:p>
            <a:r>
              <a:rPr lang="ru-RU" b="1" spc="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Что такое СОД?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0663438"/>
              </p:ext>
            </p:extLst>
          </p:nvPr>
        </p:nvGraphicFramePr>
        <p:xfrm>
          <a:off x="179512" y="908720"/>
          <a:ext cx="856895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Выноска со стрелкой вверх 5"/>
          <p:cNvSpPr/>
          <p:nvPr/>
        </p:nvSpPr>
        <p:spPr bwMode="auto">
          <a:xfrm>
            <a:off x="251520" y="4653136"/>
            <a:ext cx="8640960" cy="18002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Segoe" pitchFamily="34" charset="0"/>
              </a:rPr>
              <a:t>Специфические виды детской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3398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5922"/>
            <a:ext cx="8382000" cy="498598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Специфические виды детской деятельности</a:t>
            </a:r>
            <a:endParaRPr lang="ru-RU" sz="3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94048" y="836712"/>
            <a:ext cx="8784976" cy="21602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just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1 год - 3 года </a:t>
            </a:r>
            <a:r>
              <a:rPr lang="ru-RU" b="1" i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(предметная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лопатка и пр.), восприятие смысла музыки, сказок, стихов, рассматривание картинок, двигательная активность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94048" y="3356992"/>
            <a:ext cx="8784976" cy="230425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1600" i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just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3 – 8 лет </a:t>
            </a:r>
            <a:r>
              <a:rPr lang="ru-RU" b="1" i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Игровая деятельность, Продуктивная деятельность, Познавательно-исследовательская деятельность,  Коммуникативная деятельность, Восприятие художественной литературы и фольклора, Самообслуживание и элементарный бытовой труд, Конструирование из разного материала,  Изобразительная деятельность, музыкальная  и двигательная формы активности</a:t>
            </a:r>
          </a:p>
          <a:p>
            <a:pPr algn="just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 </a:t>
            </a:r>
            <a:r>
              <a:rPr lang="ru-RU" sz="3600" dirty="0"/>
              <a:t> </a:t>
            </a:r>
            <a:r>
              <a:rPr lang="ru-RU" sz="3600" dirty="0" smtClean="0"/>
              <a:t> </a:t>
            </a:r>
            <a:r>
              <a:rPr lang="ru-RU" sz="1200" dirty="0" smtClean="0"/>
              <a:t> 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6" name="Управляющая кнопка: далее 5">
            <a:hlinkClick r:id="rId2" highlightClick="1"/>
            <a:hlinkHover r:id="rId2"/>
          </p:cNvPr>
          <p:cNvSpPr/>
          <p:nvPr/>
        </p:nvSpPr>
        <p:spPr bwMode="auto">
          <a:xfrm>
            <a:off x="323528" y="5896122"/>
            <a:ext cx="720080" cy="682377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7" name="Управляющая кнопка: далее 6">
            <a:hlinkClick r:id="rId3" highlightClick="1"/>
          </p:cNvPr>
          <p:cNvSpPr/>
          <p:nvPr/>
        </p:nvSpPr>
        <p:spPr bwMode="auto">
          <a:xfrm>
            <a:off x="8100392" y="5896122"/>
            <a:ext cx="707329" cy="682377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485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179" y="12937"/>
            <a:ext cx="8382000" cy="664797"/>
          </a:xfrm>
        </p:spPr>
        <p:txBody>
          <a:bodyPr/>
          <a:lstStyle/>
          <a:p>
            <a:r>
              <a:rPr lang="ru-RU" b="1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Подготовка материалов </a:t>
            </a:r>
            <a:endParaRPr lang="ru-RU" b="1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79179" y="1134242"/>
            <a:ext cx="8382000" cy="2954655"/>
          </a:xfrm>
        </p:spPr>
        <p:txBody>
          <a:bodyPr/>
          <a:lstStyle/>
          <a:p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Разработка сценария СОД</a:t>
            </a:r>
          </a:p>
          <a:p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Организация съемки в соответствии с требованиями </a:t>
            </a:r>
          </a:p>
          <a:p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Информированное согласие родителей</a:t>
            </a:r>
          </a:p>
          <a:p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Подготовка сопроводительных материалов, переименование файлов</a:t>
            </a:r>
            <a:endParaRPr lang="ru-RU" b="1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Управляющая кнопка: далее 3">
            <a:hlinkClick r:id="rId2" highlightClick="1"/>
            <a:hlinkHover r:id="rId2"/>
          </p:cNvPr>
          <p:cNvSpPr/>
          <p:nvPr/>
        </p:nvSpPr>
        <p:spPr bwMode="auto">
          <a:xfrm>
            <a:off x="3563888" y="2210111"/>
            <a:ext cx="432048" cy="346739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5" name="Управляющая кнопка: далее 4">
            <a:hlinkClick r:id="rId3" highlightClick="1"/>
            <a:hlinkHover r:id="rId3"/>
          </p:cNvPr>
          <p:cNvSpPr/>
          <p:nvPr/>
        </p:nvSpPr>
        <p:spPr bwMode="auto">
          <a:xfrm>
            <a:off x="7956376" y="2611569"/>
            <a:ext cx="504056" cy="504056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321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771531"/>
              </p:ext>
            </p:extLst>
          </p:nvPr>
        </p:nvGraphicFramePr>
        <p:xfrm>
          <a:off x="251520" y="1052737"/>
          <a:ext cx="8352928" cy="4537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1220165"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Критерии оценки </a:t>
                      </a:r>
                      <a:endParaRPr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Инструментарий, на основании которого эксперты проводят оценку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1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Планирование СОД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Информационная карта, план СОД</a:t>
                      </a:r>
                      <a:endParaRPr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778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СОД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Видеоматериалы</a:t>
                      </a:r>
                      <a:endParaRPr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845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профессиональной деятельности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Рефлексивный отчет</a:t>
                      </a:r>
                      <a:endParaRPr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457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664797"/>
          </a:xfrm>
        </p:spPr>
        <p:txBody>
          <a:bodyPr/>
          <a:lstStyle/>
          <a:p>
            <a:r>
              <a:rPr lang="ru-RU" b="1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Размещение материалов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highlightClick="1"/>
            <a:hlinkHover r:id="rId2"/>
          </p:cNvPr>
          <p:cNvSpPr/>
          <p:nvPr/>
        </p:nvSpPr>
        <p:spPr bwMode="auto">
          <a:xfrm>
            <a:off x="2483768" y="2564904"/>
            <a:ext cx="3888432" cy="3024336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81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405"/>
            <a:ext cx="8712968" cy="886397"/>
          </a:xfrm>
        </p:spPr>
        <p:txBody>
          <a:bodyPr/>
          <a:lstStyle/>
          <a:p>
            <a:r>
              <a:rPr lang="ru-RU" sz="3200" b="1" spc="0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Хранилища, где можно разместить файл с видео </a:t>
            </a:r>
            <a:endParaRPr lang="ru-RU" sz="3200" b="1" spc="0" dirty="0">
              <a:ln w="0"/>
              <a:solidFill>
                <a:schemeClr val="bg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Управляющая кнопка: далее 2">
            <a:hlinkClick r:id="rId2" highlightClick="1"/>
            <a:hlinkHover r:id="rId2"/>
          </p:cNvPr>
          <p:cNvSpPr/>
          <p:nvPr/>
        </p:nvSpPr>
        <p:spPr bwMode="auto">
          <a:xfrm>
            <a:off x="827584" y="2600908"/>
            <a:ext cx="2016224" cy="1512168"/>
          </a:xfrm>
          <a:prstGeom prst="actionButtonForwardNex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4" name="Управляющая кнопка: фильм 3">
            <a:hlinkClick r:id="rId3" highlightClick="1"/>
            <a:hlinkHover r:id="rId3"/>
          </p:cNvPr>
          <p:cNvSpPr/>
          <p:nvPr/>
        </p:nvSpPr>
        <p:spPr bwMode="auto">
          <a:xfrm>
            <a:off x="5724128" y="4437112"/>
            <a:ext cx="3048563" cy="1964299"/>
          </a:xfrm>
          <a:prstGeom prst="actionButtonMovi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pic>
        <p:nvPicPr>
          <p:cNvPr id="1030" name="Picture 6" descr="Картинки по запросу картинка яндекс дис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95242"/>
            <a:ext cx="2780378" cy="160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картинка облако на май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556701"/>
            <a:ext cx="1292651" cy="55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картинка ютуб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08578"/>
            <a:ext cx="1453818" cy="145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3719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hite Template with yellow-magenta Segoe_TP10286788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0CAB1D8-8B60-41DC-AE7A-89AB460F81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Образцы слайдов презентации (желто-сиреневое оформление)</Template>
  <TotalTime>242</TotalTime>
  <Words>560</Words>
  <Application>Microsoft Office PowerPoint</Application>
  <PresentationFormat>Экран (4:3)</PresentationFormat>
  <Paragraphs>69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1_White Template with yellow-magenta Segoe_TP10286788</vt:lpstr>
      <vt:lpstr>Белый текст и шрифт Courier для слайдов с кодом</vt:lpstr>
      <vt:lpstr>Порядок размещения видеоматериалов на сайте webobr.ru</vt:lpstr>
      <vt:lpstr>Презентация PowerPoint</vt:lpstr>
      <vt:lpstr>Перечень обязательных материалов для загрузки</vt:lpstr>
      <vt:lpstr>Что такое СОД?</vt:lpstr>
      <vt:lpstr>Специфические виды детской деятельности</vt:lpstr>
      <vt:lpstr>Подготовка материалов </vt:lpstr>
      <vt:lpstr>Презентация PowerPoint</vt:lpstr>
      <vt:lpstr>Размещение материалов</vt:lpstr>
      <vt:lpstr>Хранилища, где можно разместить файл с видео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размещения видеоматериалов на сайте webobr.ru</dc:title>
  <dc:creator>User</dc:creator>
  <cp:lastModifiedBy>Райхана</cp:lastModifiedBy>
  <cp:revision>37</cp:revision>
  <dcterms:created xsi:type="dcterms:W3CDTF">2017-10-30T21:21:57Z</dcterms:created>
  <dcterms:modified xsi:type="dcterms:W3CDTF">2017-12-11T11:05:45Z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TC102867889990</vt:lpwstr>
  </property>
</Properties>
</file>